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2" r:id="rId4"/>
    <p:sldId id="258" r:id="rId5"/>
    <p:sldId id="259" r:id="rId6"/>
    <p:sldId id="265" r:id="rId7"/>
    <p:sldId id="260" r:id="rId8"/>
    <p:sldId id="261" r:id="rId9"/>
    <p:sldId id="270" r:id="rId10"/>
    <p:sldId id="263" r:id="rId11"/>
    <p:sldId id="264" r:id="rId12"/>
    <p:sldId id="267" r:id="rId13"/>
    <p:sldId id="266" r:id="rId14"/>
    <p:sldId id="268"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942" autoAdjust="0"/>
  </p:normalViewPr>
  <p:slideViewPr>
    <p:cSldViewPr>
      <p:cViewPr varScale="1">
        <p:scale>
          <a:sx n="65" d="100"/>
          <a:sy n="65" d="100"/>
        </p:scale>
        <p:origin x="-212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AD870-58AA-4814-AECB-1B5F3FB5A2D1}" type="datetimeFigureOut">
              <a:rPr lang="en-US" smtClean="0"/>
              <a:t>12/17/2017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B20EA-E68E-451C-92F0-607081380478}" type="slidenum">
              <a:rPr lang="en-US" smtClean="0"/>
              <a:t>‹#›</a:t>
            </a:fld>
            <a:endParaRPr lang="en-US"/>
          </a:p>
        </p:txBody>
      </p:sp>
    </p:spTree>
    <p:extLst>
      <p:ext uri="{BB962C8B-B14F-4D97-AF65-F5344CB8AC3E}">
        <p14:creationId xmlns:p14="http://schemas.microsoft.com/office/powerpoint/2010/main" val="3201547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dirty="0" err="1" smtClean="0"/>
              <a:t>Krathwohl</a:t>
            </a:r>
            <a:r>
              <a:rPr lang="en-US" dirty="0" smtClean="0"/>
              <a:t>, D. R. (2005). </a:t>
            </a:r>
            <a:r>
              <a:rPr lang="en-US" i="1" dirty="0" smtClean="0"/>
              <a:t>How to prepare a dissertation proposal: Suggestions for students in education and the social and behavioral sciences</a:t>
            </a:r>
            <a:r>
              <a:rPr lang="en-US" dirty="0" smtClean="0"/>
              <a:t>. Syracuse, NY: Syracuse university press</a:t>
            </a:r>
            <a:endParaRPr lang="en-US" dirty="0"/>
          </a:p>
        </p:txBody>
      </p:sp>
      <p:sp>
        <p:nvSpPr>
          <p:cNvPr id="4" name="Slide Number Placeholder 3"/>
          <p:cNvSpPr>
            <a:spLocks noGrp="1"/>
          </p:cNvSpPr>
          <p:nvPr>
            <p:ph type="sldNum" sz="quarter" idx="10"/>
          </p:nvPr>
        </p:nvSpPr>
        <p:spPr/>
        <p:txBody>
          <a:bodyPr/>
          <a:lstStyle/>
          <a:p>
            <a:fld id="{BDAB20EA-E68E-451C-92F0-607081380478}" type="slidenum">
              <a:rPr lang="en-US" smtClean="0"/>
              <a:t>3</a:t>
            </a:fld>
            <a:endParaRPr lang="en-US"/>
          </a:p>
        </p:txBody>
      </p:sp>
    </p:spTree>
    <p:extLst>
      <p:ext uri="{BB962C8B-B14F-4D97-AF65-F5344CB8AC3E}">
        <p14:creationId xmlns:p14="http://schemas.microsoft.com/office/powerpoint/2010/main" val="718663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a:t>
            </a:r>
            <a:r>
              <a:rPr lang="en-US" dirty="0" smtClean="0"/>
              <a:t>How to Write a Research Proposal. (2016). </a:t>
            </a:r>
            <a:r>
              <a:rPr lang="en-US" i="1" dirty="0" smtClean="0"/>
              <a:t>University of Birmingham</a:t>
            </a:r>
            <a:r>
              <a:rPr lang="en-US" dirty="0" smtClean="0"/>
              <a:t>.</a:t>
            </a:r>
            <a:r>
              <a:rPr lang="en-US" baseline="0" dirty="0" smtClean="0"/>
              <a:t> </a:t>
            </a:r>
            <a:r>
              <a:rPr lang="en-US" dirty="0" smtClean="0"/>
              <a:t>Retrieved from</a:t>
            </a:r>
            <a:r>
              <a:rPr lang="en-US" baseline="0" dirty="0" smtClean="0"/>
              <a:t> 	http://</a:t>
            </a:r>
            <a:r>
              <a:rPr lang="en-US" dirty="0" smtClean="0"/>
              <a:t>www.birmingham.ac.uk/schools/law/courses/research/research-</a:t>
            </a:r>
          </a:p>
          <a:p>
            <a:r>
              <a:rPr lang="en-US" dirty="0" smtClean="0"/>
              <a:t>	proposal.aspx</a:t>
            </a:r>
          </a:p>
        </p:txBody>
      </p:sp>
      <p:sp>
        <p:nvSpPr>
          <p:cNvPr id="4" name="Slide Number Placeholder 3"/>
          <p:cNvSpPr>
            <a:spLocks noGrp="1"/>
          </p:cNvSpPr>
          <p:nvPr>
            <p:ph type="sldNum" sz="quarter" idx="10"/>
          </p:nvPr>
        </p:nvSpPr>
        <p:spPr/>
        <p:txBody>
          <a:bodyPr/>
          <a:lstStyle/>
          <a:p>
            <a:fld id="{BDAB20EA-E68E-451C-92F0-607081380478}" type="slidenum">
              <a:rPr lang="en-US" smtClean="0"/>
              <a:t>4</a:t>
            </a:fld>
            <a:endParaRPr lang="en-US"/>
          </a:p>
        </p:txBody>
      </p:sp>
    </p:spTree>
    <p:extLst>
      <p:ext uri="{BB962C8B-B14F-4D97-AF65-F5344CB8AC3E}">
        <p14:creationId xmlns:p14="http://schemas.microsoft.com/office/powerpoint/2010/main" val="3856658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 Organizing your social sciences research paper: Writing a research proposal. (2017). </a:t>
            </a:r>
            <a:r>
              <a:rPr lang="en-US" i="1" dirty="0" err="1" smtClean="0"/>
              <a:t>USCLibraries</a:t>
            </a:r>
            <a:r>
              <a:rPr lang="en-US" dirty="0" smtClean="0"/>
              <a:t>. University of Southern California. </a:t>
            </a:r>
          </a:p>
          <a:p>
            <a:r>
              <a:rPr lang="en-US" dirty="0" smtClean="0"/>
              <a:t>	Retrieved from http://libguides.usc.edu/writingguide/researchproposal</a:t>
            </a:r>
          </a:p>
          <a:p>
            <a:endParaRPr lang="en-US" dirty="0" smtClean="0"/>
          </a:p>
          <a:p>
            <a:r>
              <a:rPr lang="en-US" dirty="0" smtClean="0"/>
              <a:t>Procter, Margaret. (</a:t>
            </a:r>
            <a:r>
              <a:rPr lang="en-US" dirty="0" err="1" smtClean="0"/>
              <a:t>n.d.</a:t>
            </a:r>
            <a:r>
              <a:rPr lang="en-US" dirty="0" smtClean="0"/>
              <a:t>). The Academic Proposal.</a:t>
            </a:r>
            <a:r>
              <a:rPr lang="en-US" baseline="0" dirty="0" smtClean="0"/>
              <a:t> </a:t>
            </a:r>
            <a:r>
              <a:rPr lang="en-US" i="1" dirty="0" smtClean="0"/>
              <a:t>The Lab Report</a:t>
            </a:r>
            <a:r>
              <a:rPr lang="en-US" dirty="0" smtClean="0"/>
              <a:t>. University College Writing Centre. University of Toronto</a:t>
            </a:r>
          </a:p>
          <a:p>
            <a:endParaRPr lang="en-US" dirty="0" smtClean="0"/>
          </a:p>
          <a:p>
            <a:r>
              <a:rPr lang="en-US" dirty="0" smtClean="0"/>
              <a:t>Sanford, Keith. (</a:t>
            </a:r>
            <a:r>
              <a:rPr lang="en-US" dirty="0" err="1" smtClean="0"/>
              <a:t>n.d.</a:t>
            </a:r>
            <a:r>
              <a:rPr lang="en-US" dirty="0" smtClean="0"/>
              <a:t>). </a:t>
            </a:r>
            <a:r>
              <a:rPr lang="en-US" i="1" dirty="0" smtClean="0"/>
              <a:t>Information for Students: Writing a Research Proposal</a:t>
            </a:r>
            <a:r>
              <a:rPr lang="en-US" dirty="0" smtClean="0"/>
              <a:t>. Baylor University</a:t>
            </a:r>
          </a:p>
          <a:p>
            <a:endParaRPr lang="en-US" dirty="0" smtClean="0"/>
          </a:p>
          <a:p>
            <a:r>
              <a:rPr lang="en-US" dirty="0" smtClean="0"/>
              <a:t>Wong, Paul T. P. (</a:t>
            </a:r>
            <a:r>
              <a:rPr lang="en-US" dirty="0" err="1" smtClean="0"/>
              <a:t>n.d.</a:t>
            </a:r>
            <a:r>
              <a:rPr lang="en-US" dirty="0" smtClean="0"/>
              <a:t>). </a:t>
            </a:r>
            <a:r>
              <a:rPr lang="en-US" i="1" dirty="0" smtClean="0"/>
              <a:t>How to Write a Research Proposal. International Network on Personal Meaning</a:t>
            </a:r>
            <a:r>
              <a:rPr lang="en-US" dirty="0" smtClean="0"/>
              <a:t>. Trinity Western university; </a:t>
            </a:r>
          </a:p>
          <a:p>
            <a:endParaRPr lang="en-US" dirty="0" smtClean="0"/>
          </a:p>
          <a:p>
            <a:r>
              <a:rPr lang="en-US" i="1" dirty="0" smtClean="0"/>
              <a:t>Writing academic proposals: Conferences, articles, and books</a:t>
            </a:r>
            <a:r>
              <a:rPr lang="en-US" dirty="0" smtClean="0"/>
              <a:t>. (</a:t>
            </a:r>
            <a:r>
              <a:rPr lang="en-US" dirty="0" err="1" smtClean="0"/>
              <a:t>n.d.</a:t>
            </a:r>
            <a:r>
              <a:rPr lang="en-US" dirty="0" smtClean="0"/>
              <a:t>). The writing lab and The OWL. Purdue university; </a:t>
            </a:r>
          </a:p>
          <a:p>
            <a:endParaRPr lang="en-US" dirty="0" smtClean="0"/>
          </a:p>
          <a:p>
            <a:r>
              <a:rPr lang="en-US" i="1" dirty="0" smtClean="0"/>
              <a:t>Writing a research proposal</a:t>
            </a:r>
            <a:r>
              <a:rPr lang="en-US" dirty="0" smtClean="0"/>
              <a:t>. (</a:t>
            </a:r>
            <a:r>
              <a:rPr lang="en-US" dirty="0" err="1" smtClean="0"/>
              <a:t>n.d.</a:t>
            </a:r>
            <a:r>
              <a:rPr lang="en-US" dirty="0" smtClean="0"/>
              <a:t>). </a:t>
            </a:r>
            <a:r>
              <a:rPr lang="en-US" i="0" dirty="0" smtClean="0"/>
              <a:t>University library</a:t>
            </a:r>
            <a:r>
              <a:rPr lang="en-US" i="1" dirty="0" smtClean="0"/>
              <a:t>. </a:t>
            </a:r>
            <a:r>
              <a:rPr lang="en-US" dirty="0" smtClean="0"/>
              <a:t>University of Illinois at Urbana-Champaign.</a:t>
            </a:r>
            <a:endParaRPr lang="en-US" dirty="0"/>
          </a:p>
        </p:txBody>
      </p:sp>
      <p:sp>
        <p:nvSpPr>
          <p:cNvPr id="4" name="Slide Number Placeholder 3"/>
          <p:cNvSpPr>
            <a:spLocks noGrp="1"/>
          </p:cNvSpPr>
          <p:nvPr>
            <p:ph type="sldNum" sz="quarter" idx="10"/>
          </p:nvPr>
        </p:nvSpPr>
        <p:spPr/>
        <p:txBody>
          <a:bodyPr/>
          <a:lstStyle/>
          <a:p>
            <a:fld id="{BDAB20EA-E68E-451C-92F0-607081380478}" type="slidenum">
              <a:rPr lang="en-US" smtClean="0"/>
              <a:t>8</a:t>
            </a:fld>
            <a:endParaRPr lang="en-US"/>
          </a:p>
        </p:txBody>
      </p:sp>
    </p:spTree>
    <p:extLst>
      <p:ext uri="{BB962C8B-B14F-4D97-AF65-F5344CB8AC3E}">
        <p14:creationId xmlns:p14="http://schemas.microsoft.com/office/powerpoint/2010/main" val="234532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Sources:</a:t>
            </a:r>
          </a:p>
          <a:p>
            <a:endParaRPr lang="en-US" dirty="0" smtClean="0"/>
          </a:p>
          <a:p>
            <a:r>
              <a:rPr lang="en-US" dirty="0" smtClean="0"/>
              <a:t>Clarisse. (2011).</a:t>
            </a:r>
            <a:r>
              <a:rPr lang="en-US" baseline="0" dirty="0" smtClean="0"/>
              <a:t> Difference between solicited and unsolicited proposals. </a:t>
            </a:r>
          </a:p>
          <a:p>
            <a:r>
              <a:rPr lang="en-US" i="1" baseline="0" dirty="0" smtClean="0"/>
              <a:t>	Difference Between</a:t>
            </a:r>
            <a:r>
              <a:rPr lang="en-US" baseline="0" dirty="0" smtClean="0"/>
              <a:t>. Retrieved from 	</a:t>
            </a:r>
          </a:p>
          <a:p>
            <a:r>
              <a:rPr lang="en-US" baseline="0" dirty="0" smtClean="0"/>
              <a:t>	http://www.differencebetween.com/difference-between-solicited-and-vs-unsolicited-proposals/.</a:t>
            </a:r>
          </a:p>
          <a:p>
            <a:endParaRPr lang="en-US" baseline="0" dirty="0" smtClean="0"/>
          </a:p>
          <a:p>
            <a:r>
              <a:rPr lang="en-US" baseline="0" dirty="0" smtClean="0"/>
              <a:t>Dickson, C. (2015). What's the difference between solicited and unsolicited proposals?. </a:t>
            </a:r>
          </a:p>
          <a:p>
            <a:r>
              <a:rPr lang="en-US" i="1" baseline="0" dirty="0" smtClean="0"/>
              <a:t>	Capture Planning</a:t>
            </a:r>
            <a:r>
              <a:rPr lang="en-US" baseline="0" dirty="0" smtClean="0"/>
              <a:t>. Retrieved from http://www.captureplanning.com/articles/13597.cfm. </a:t>
            </a:r>
          </a:p>
        </p:txBody>
      </p:sp>
      <p:sp>
        <p:nvSpPr>
          <p:cNvPr id="4" name="Slide Number Placeholder 3"/>
          <p:cNvSpPr>
            <a:spLocks noGrp="1"/>
          </p:cNvSpPr>
          <p:nvPr>
            <p:ph type="sldNum" sz="quarter" idx="10"/>
          </p:nvPr>
        </p:nvSpPr>
        <p:spPr/>
        <p:txBody>
          <a:bodyPr/>
          <a:lstStyle/>
          <a:p>
            <a:fld id="{BDAB20EA-E68E-451C-92F0-607081380478}" type="slidenum">
              <a:rPr lang="en-US" smtClean="0"/>
              <a:t>9</a:t>
            </a:fld>
            <a:endParaRPr lang="en-US"/>
          </a:p>
        </p:txBody>
      </p:sp>
    </p:spTree>
    <p:extLst>
      <p:ext uri="{BB962C8B-B14F-4D97-AF65-F5344CB8AC3E}">
        <p14:creationId xmlns:p14="http://schemas.microsoft.com/office/powerpoint/2010/main" val="73183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E465AB-5677-41C2-A77E-A848A3B0F438}"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2785013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465AB-5677-41C2-A77E-A848A3B0F438}"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64318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E465AB-5677-41C2-A77E-A848A3B0F438}"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65026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DE465AB-5677-41C2-A77E-A848A3B0F438}"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415036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E465AB-5677-41C2-A77E-A848A3B0F438}" type="datetimeFigureOut">
              <a:rPr lang="en-US" smtClean="0"/>
              <a:t>12/17/2017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3725184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DE465AB-5677-41C2-A77E-A848A3B0F438}" type="datetimeFigureOut">
              <a:rPr lang="en-US" smtClean="0"/>
              <a:t>12/17/2017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3689125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E465AB-5677-41C2-A77E-A848A3B0F438}" type="datetimeFigureOut">
              <a:rPr lang="en-US" smtClean="0"/>
              <a:t>12/17/2017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376519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465AB-5677-41C2-A77E-A848A3B0F438}"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1280420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465AB-5677-41C2-A77E-A848A3B0F438}" type="datetimeFigureOut">
              <a:rPr lang="en-US" smtClean="0"/>
              <a:t>12/17/2017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1764285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465AB-5677-41C2-A77E-A848A3B0F438}"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27154274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E465AB-5677-41C2-A77E-A848A3B0F438}" type="datetimeFigureOut">
              <a:rPr lang="en-US" smtClean="0"/>
              <a:t>12/17/2017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F40C14-B0F9-4A9D-A494-EE4EE2F70075}" type="slidenum">
              <a:rPr lang="en-US" smtClean="0"/>
              <a:t>‹#›</a:t>
            </a:fld>
            <a:endParaRPr lang="en-US"/>
          </a:p>
        </p:txBody>
      </p:sp>
    </p:spTree>
    <p:extLst>
      <p:ext uri="{BB962C8B-B14F-4D97-AF65-F5344CB8AC3E}">
        <p14:creationId xmlns:p14="http://schemas.microsoft.com/office/powerpoint/2010/main" val="1201473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E465AB-5677-41C2-A77E-A848A3B0F438}" type="datetimeFigureOut">
              <a:rPr lang="en-US" smtClean="0"/>
              <a:t>12/17/2017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F40C14-B0F9-4A9D-A494-EE4EE2F70075}" type="slidenum">
              <a:rPr lang="en-US" smtClean="0"/>
              <a:t>‹#›</a:t>
            </a:fld>
            <a:endParaRPr lang="en-US"/>
          </a:p>
        </p:txBody>
      </p:sp>
    </p:spTree>
    <p:extLst>
      <p:ext uri="{BB962C8B-B14F-4D97-AF65-F5344CB8AC3E}">
        <p14:creationId xmlns:p14="http://schemas.microsoft.com/office/powerpoint/2010/main" val="3899311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Research Proposal</a:t>
            </a:r>
            <a:endParaRPr lang="en-US" dirty="0"/>
          </a:p>
        </p:txBody>
      </p:sp>
      <p:sp>
        <p:nvSpPr>
          <p:cNvPr id="3" name="Subtitle 2"/>
          <p:cNvSpPr>
            <a:spLocks noGrp="1"/>
          </p:cNvSpPr>
          <p:nvPr>
            <p:ph type="subTitle" idx="1"/>
          </p:nvPr>
        </p:nvSpPr>
        <p:spPr/>
        <p:txBody>
          <a:bodyPr/>
          <a:lstStyle/>
          <a:p>
            <a:r>
              <a:rPr lang="en-US" dirty="0" smtClean="0"/>
              <a:t>Lecturer – Jason Perez, Esq.</a:t>
            </a:r>
            <a:endParaRPr lang="en-US" dirty="0"/>
          </a:p>
        </p:txBody>
      </p:sp>
    </p:spTree>
    <p:extLst>
      <p:ext uri="{BB962C8B-B14F-4D97-AF65-F5344CB8AC3E}">
        <p14:creationId xmlns:p14="http://schemas.microsoft.com/office/powerpoint/2010/main" val="103251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lstStyle/>
          <a:p>
            <a:r>
              <a:rPr lang="en-US" dirty="0"/>
              <a:t>What is it?</a:t>
            </a:r>
          </a:p>
          <a:p>
            <a:r>
              <a:rPr lang="en-US" dirty="0"/>
              <a:t>Is it necessary?</a:t>
            </a:r>
          </a:p>
          <a:p>
            <a:r>
              <a:rPr lang="en-US" dirty="0" smtClean="0"/>
              <a:t>Why </a:t>
            </a:r>
            <a:r>
              <a:rPr lang="en-US" dirty="0"/>
              <a:t>is it used?</a:t>
            </a:r>
          </a:p>
          <a:p>
            <a:r>
              <a:rPr lang="en-US" dirty="0"/>
              <a:t>What is typically included in the </a:t>
            </a:r>
            <a:r>
              <a:rPr lang="en-US" dirty="0" smtClean="0"/>
              <a:t>research proposal?</a:t>
            </a:r>
          </a:p>
          <a:p>
            <a:r>
              <a:rPr lang="en-US" dirty="0" smtClean="0"/>
              <a:t>How is the information divided in the proposal?</a:t>
            </a:r>
            <a:endParaRPr lang="en-US" dirty="0"/>
          </a:p>
        </p:txBody>
      </p:sp>
    </p:spTree>
    <p:extLst>
      <p:ext uri="{BB962C8B-B14F-4D97-AF65-F5344CB8AC3E}">
        <p14:creationId xmlns:p14="http://schemas.microsoft.com/office/powerpoint/2010/main" val="1770041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fontScale="77500" lnSpcReduction="20000"/>
          </a:bodyPr>
          <a:lstStyle/>
          <a:p>
            <a:r>
              <a:rPr lang="en-US" dirty="0"/>
              <a:t>What is typically included in the research proposal</a:t>
            </a:r>
            <a:r>
              <a:rPr lang="en-US" dirty="0" smtClean="0"/>
              <a:t>?</a:t>
            </a:r>
          </a:p>
          <a:p>
            <a:pPr lvl="1"/>
            <a:r>
              <a:rPr lang="en-US" dirty="0"/>
              <a:t>“The goal of a research proposal is to present and justify the need to study a research problem and to present the practical ways in which the proposed study should be conducted. </a:t>
            </a:r>
            <a:r>
              <a:rPr lang="en-US" b="1" u="sng" dirty="0"/>
              <a:t>The design elements and procedures</a:t>
            </a:r>
            <a:r>
              <a:rPr lang="en-US" dirty="0"/>
              <a:t> for conducting the research are governed by standards within the predominant discipline in which the problem resides, so guidelines for research proposals are more exacting and less formal than a general project proposal. Research proposals contain </a:t>
            </a:r>
            <a:r>
              <a:rPr lang="en-US" b="1" u="sng" dirty="0"/>
              <a:t>extensive literature reviews</a:t>
            </a:r>
            <a:r>
              <a:rPr lang="en-US" dirty="0"/>
              <a:t>. They must provide persuasive evidence that a need exists for the proposed study. In addition to providing a rationale, a proposal describes </a:t>
            </a:r>
            <a:r>
              <a:rPr lang="en-US" b="1" u="sng" dirty="0"/>
              <a:t>detailed methodology </a:t>
            </a:r>
            <a:r>
              <a:rPr lang="en-US" dirty="0"/>
              <a:t>for conducting the research consistent with requirements of the professional or academic field and a statement on anticipated outcomes and/or benefits derived from the study's completion</a:t>
            </a:r>
            <a:r>
              <a:rPr lang="en-US" dirty="0" smtClean="0"/>
              <a:t>.”</a:t>
            </a:r>
            <a:endParaRPr lang="en-US" dirty="0"/>
          </a:p>
          <a:p>
            <a:endParaRPr lang="en-US" dirty="0"/>
          </a:p>
        </p:txBody>
      </p:sp>
    </p:spTree>
    <p:extLst>
      <p:ext uri="{BB962C8B-B14F-4D97-AF65-F5344CB8AC3E}">
        <p14:creationId xmlns:p14="http://schemas.microsoft.com/office/powerpoint/2010/main" val="506444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a:bodyPr>
          <a:lstStyle/>
          <a:p>
            <a:r>
              <a:rPr lang="en-US" dirty="0" smtClean="0"/>
              <a:t>What is it?</a:t>
            </a:r>
          </a:p>
          <a:p>
            <a:pPr lvl="1"/>
            <a:r>
              <a:rPr lang="en-US" dirty="0"/>
              <a:t>“A research proposal is a concise and coherent summary of your proposed research. It sets out the central issues or questions that you intend to address. It outlines the general area of study within which your research falls, referring to the current state of knowledge and any recent debates on the topic</a:t>
            </a:r>
            <a:r>
              <a:rPr lang="en-US" dirty="0" smtClean="0"/>
              <a:t>.”</a:t>
            </a:r>
          </a:p>
        </p:txBody>
      </p:sp>
    </p:spTree>
    <p:extLst>
      <p:ext uri="{BB962C8B-B14F-4D97-AF65-F5344CB8AC3E}">
        <p14:creationId xmlns:p14="http://schemas.microsoft.com/office/powerpoint/2010/main" val="3287612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is it?</a:t>
            </a:r>
          </a:p>
          <a:p>
            <a:pPr lvl="1"/>
            <a:r>
              <a:rPr lang="en-US" dirty="0" smtClean="0"/>
              <a:t>A paper that proposes research in a social science or behavioral science. The paper identifies an issue within one (1) of these two (2) disciplines.</a:t>
            </a:r>
          </a:p>
          <a:p>
            <a:pPr lvl="2"/>
            <a:r>
              <a:rPr lang="en-US" dirty="0"/>
              <a:t>Social Science - </a:t>
            </a:r>
            <a:r>
              <a:rPr lang="en-US" dirty="0" smtClean="0"/>
              <a:t>Studies </a:t>
            </a:r>
            <a:r>
              <a:rPr lang="en-US" dirty="0"/>
              <a:t>the processes of a social system through </a:t>
            </a:r>
            <a:r>
              <a:rPr lang="en-US" dirty="0" smtClean="0"/>
              <a:t>social organizations in relation to individual and/or groups.</a:t>
            </a:r>
          </a:p>
          <a:p>
            <a:pPr lvl="3"/>
            <a:r>
              <a:rPr lang="en-US" dirty="0"/>
              <a:t> </a:t>
            </a:r>
            <a:r>
              <a:rPr lang="en-US" dirty="0" smtClean="0"/>
              <a:t>Sociology</a:t>
            </a:r>
            <a:r>
              <a:rPr lang="en-US" dirty="0"/>
              <a:t>, </a:t>
            </a:r>
            <a:r>
              <a:rPr lang="en-US" dirty="0" smtClean="0"/>
              <a:t>political science, anthropology, economics</a:t>
            </a:r>
            <a:r>
              <a:rPr lang="en-US" dirty="0"/>
              <a:t>, public health, anthropology, </a:t>
            </a:r>
            <a:r>
              <a:rPr lang="en-US" dirty="0" smtClean="0"/>
              <a:t>criminal justice, linguistics, and demography.</a:t>
            </a:r>
          </a:p>
          <a:p>
            <a:pPr lvl="2"/>
            <a:r>
              <a:rPr lang="en-US" dirty="0"/>
              <a:t>Behavioral Science </a:t>
            </a:r>
            <a:r>
              <a:rPr lang="en-US" dirty="0" smtClean="0"/>
              <a:t>– Generally studies people </a:t>
            </a:r>
            <a:r>
              <a:rPr lang="en-US" dirty="0"/>
              <a:t>in a social system</a:t>
            </a:r>
            <a:endParaRPr lang="en-US" dirty="0" smtClean="0"/>
          </a:p>
          <a:p>
            <a:pPr lvl="3"/>
            <a:r>
              <a:rPr lang="en-US" dirty="0" smtClean="0"/>
              <a:t>Psychology, </a:t>
            </a:r>
            <a:r>
              <a:rPr lang="en-US" dirty="0"/>
              <a:t>c</a:t>
            </a:r>
            <a:r>
              <a:rPr lang="en-US" dirty="0" smtClean="0"/>
              <a:t>ognitive sciences, social cognition, and social psychology</a:t>
            </a:r>
            <a:endParaRPr lang="en-US" dirty="0"/>
          </a:p>
        </p:txBody>
      </p:sp>
    </p:spTree>
    <p:extLst>
      <p:ext uri="{BB962C8B-B14F-4D97-AF65-F5344CB8AC3E}">
        <p14:creationId xmlns:p14="http://schemas.microsoft.com/office/powerpoint/2010/main" val="17948285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 </a:t>
            </a:r>
            <a:endParaRPr lang="en-US" dirty="0"/>
          </a:p>
        </p:txBody>
      </p:sp>
      <p:sp>
        <p:nvSpPr>
          <p:cNvPr id="3" name="Content Placeholder 2"/>
          <p:cNvSpPr>
            <a:spLocks noGrp="1"/>
          </p:cNvSpPr>
          <p:nvPr>
            <p:ph idx="1"/>
          </p:nvPr>
        </p:nvSpPr>
        <p:spPr/>
        <p:txBody>
          <a:bodyPr>
            <a:normAutofit lnSpcReduction="10000"/>
          </a:bodyPr>
          <a:lstStyle/>
          <a:p>
            <a:r>
              <a:rPr lang="en-US" dirty="0" smtClean="0"/>
              <a:t>What it isn’t</a:t>
            </a:r>
          </a:p>
          <a:p>
            <a:pPr lvl="1"/>
            <a:r>
              <a:rPr lang="en-US" dirty="0" smtClean="0"/>
              <a:t>An essay</a:t>
            </a:r>
          </a:p>
          <a:p>
            <a:endParaRPr lang="en-US" dirty="0" smtClean="0"/>
          </a:p>
          <a:p>
            <a:r>
              <a:rPr lang="en-US" dirty="0" smtClean="0"/>
              <a:t>However, from a basic standpoint, the proposal will have:</a:t>
            </a:r>
          </a:p>
          <a:p>
            <a:pPr lvl="1"/>
            <a:r>
              <a:rPr lang="en-US" dirty="0" smtClean="0"/>
              <a:t>An introduction</a:t>
            </a:r>
          </a:p>
          <a:p>
            <a:pPr lvl="1"/>
            <a:r>
              <a:rPr lang="en-US" dirty="0" smtClean="0"/>
              <a:t>A body</a:t>
            </a:r>
          </a:p>
          <a:p>
            <a:pPr lvl="1"/>
            <a:r>
              <a:rPr lang="en-US" dirty="0" smtClean="0"/>
              <a:t>A conclusion</a:t>
            </a:r>
          </a:p>
          <a:p>
            <a:pPr lvl="2"/>
            <a:r>
              <a:rPr lang="en-US" dirty="0" smtClean="0"/>
              <a:t>I will explain later</a:t>
            </a:r>
            <a:endParaRPr lang="en-US" dirty="0"/>
          </a:p>
        </p:txBody>
      </p:sp>
    </p:spTree>
    <p:extLst>
      <p:ext uri="{BB962C8B-B14F-4D97-AF65-F5344CB8AC3E}">
        <p14:creationId xmlns:p14="http://schemas.microsoft.com/office/powerpoint/2010/main" val="3269000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fontScale="92500"/>
          </a:bodyPr>
          <a:lstStyle/>
          <a:p>
            <a:r>
              <a:rPr lang="en-US" dirty="0" smtClean="0"/>
              <a:t>Is it necessary?</a:t>
            </a:r>
          </a:p>
          <a:p>
            <a:pPr lvl="1" algn="ctr"/>
            <a:r>
              <a:rPr lang="en-US" sz="9600" dirty="0" smtClean="0"/>
              <a:t>YES!!!</a:t>
            </a:r>
          </a:p>
          <a:p>
            <a:r>
              <a:rPr lang="en-US" sz="4800" dirty="0" smtClean="0"/>
              <a:t>At least to complete the IR 101 requirement</a:t>
            </a:r>
          </a:p>
          <a:p>
            <a:pPr lvl="1"/>
            <a:r>
              <a:rPr lang="en-US" sz="4400" dirty="0" smtClean="0"/>
              <a:t>It is worth 15% of your final grade!</a:t>
            </a:r>
            <a:endParaRPr lang="en-US" sz="4400" dirty="0"/>
          </a:p>
        </p:txBody>
      </p:sp>
    </p:spTree>
    <p:extLst>
      <p:ext uri="{BB962C8B-B14F-4D97-AF65-F5344CB8AC3E}">
        <p14:creationId xmlns:p14="http://schemas.microsoft.com/office/powerpoint/2010/main" val="33758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heel(1)">
                                      <p:cBhvr>
                                        <p:cTn id="11" dur="20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Why is it used?</a:t>
            </a:r>
          </a:p>
          <a:p>
            <a:pPr lvl="1"/>
            <a:r>
              <a:rPr lang="en-US" dirty="0" smtClean="0"/>
              <a:t>“Develop </a:t>
            </a:r>
            <a:r>
              <a:rPr lang="en-US" dirty="0"/>
              <a:t>your skills in thinking about and designing a comprehensive research study;</a:t>
            </a:r>
          </a:p>
          <a:p>
            <a:pPr lvl="1"/>
            <a:r>
              <a:rPr lang="en-US" dirty="0"/>
              <a:t>Learn how to conduct a comprehensive review of the literature to ensure a research problem has not already been answered [or you may determine the problem has been answered ineffectively] and, in so doing, become better at locating scholarship related to your topic;</a:t>
            </a:r>
          </a:p>
          <a:p>
            <a:pPr lvl="1"/>
            <a:r>
              <a:rPr lang="en-US" dirty="0"/>
              <a:t>Improve your general research and writing skills;</a:t>
            </a:r>
          </a:p>
          <a:p>
            <a:pPr lvl="1"/>
            <a:r>
              <a:rPr lang="en-US" dirty="0"/>
              <a:t>Practice identifying the logical steps that must be taken to accomplish one's research goals;</a:t>
            </a:r>
          </a:p>
          <a:p>
            <a:pPr lvl="1"/>
            <a:r>
              <a:rPr lang="en-US" dirty="0"/>
              <a:t>Critically review, examine, and consider the use of different methods for gathering and analyzing data related to the research problem; and,</a:t>
            </a:r>
          </a:p>
          <a:p>
            <a:pPr lvl="1"/>
            <a:r>
              <a:rPr lang="en-US" dirty="0"/>
              <a:t>Nurture a sense of inquisitiveness within yourself and to help see yourself as an active participant in the process of doing scholarly research</a:t>
            </a:r>
            <a:r>
              <a:rPr lang="en-US" dirty="0" smtClean="0"/>
              <a:t>.”</a:t>
            </a:r>
            <a:endParaRPr lang="en-US" dirty="0"/>
          </a:p>
        </p:txBody>
      </p:sp>
    </p:spTree>
    <p:extLst>
      <p:ext uri="{BB962C8B-B14F-4D97-AF65-F5344CB8AC3E}">
        <p14:creationId xmlns:p14="http://schemas.microsoft.com/office/powerpoint/2010/main" val="407152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Proposals</a:t>
            </a:r>
            <a:endParaRPr lang="en-US" dirty="0"/>
          </a:p>
        </p:txBody>
      </p:sp>
      <p:sp>
        <p:nvSpPr>
          <p:cNvPr id="3" name="Content Placeholder 2"/>
          <p:cNvSpPr>
            <a:spLocks noGrp="1"/>
          </p:cNvSpPr>
          <p:nvPr>
            <p:ph idx="1"/>
          </p:nvPr>
        </p:nvSpPr>
        <p:spPr/>
        <p:txBody>
          <a:bodyPr/>
          <a:lstStyle/>
          <a:p>
            <a:r>
              <a:rPr lang="en-US" dirty="0" smtClean="0"/>
              <a:t>Solicited</a:t>
            </a:r>
          </a:p>
          <a:p>
            <a:pPr lvl="1"/>
            <a:r>
              <a:rPr lang="en-US" dirty="0"/>
              <a:t>A proposal that is written and subsequently submitted after a  "</a:t>
            </a:r>
            <a:r>
              <a:rPr lang="en-US" b="1" u="sng" dirty="0"/>
              <a:t>Request for Proposals</a:t>
            </a:r>
            <a:r>
              <a:rPr lang="en-US" dirty="0"/>
              <a:t>" has been </a:t>
            </a:r>
            <a:r>
              <a:rPr lang="en-US" dirty="0" smtClean="0"/>
              <a:t>issued.</a:t>
            </a:r>
          </a:p>
          <a:p>
            <a:r>
              <a:rPr lang="en-US" dirty="0" smtClean="0"/>
              <a:t>Unsolicited</a:t>
            </a:r>
          </a:p>
          <a:p>
            <a:pPr lvl="1"/>
            <a:r>
              <a:rPr lang="en-US" dirty="0"/>
              <a:t>A proposal that is written and subsequently submitted after a "</a:t>
            </a:r>
            <a:r>
              <a:rPr lang="en-US" b="1" u="sng" dirty="0"/>
              <a:t>general call</a:t>
            </a:r>
            <a:r>
              <a:rPr lang="en-US" dirty="0"/>
              <a:t>" has been issued by a funding agency or company in a field or area of study.</a:t>
            </a:r>
          </a:p>
        </p:txBody>
      </p:sp>
    </p:spTree>
    <p:extLst>
      <p:ext uri="{BB962C8B-B14F-4D97-AF65-F5344CB8AC3E}">
        <p14:creationId xmlns:p14="http://schemas.microsoft.com/office/powerpoint/2010/main" val="2502238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a:xfrm>
            <a:off x="457200" y="1219200"/>
            <a:ext cx="8229600" cy="5334000"/>
          </a:xfrm>
        </p:spPr>
        <p:txBody>
          <a:bodyPr>
            <a:normAutofit fontScale="47500" lnSpcReduction="20000"/>
          </a:bodyPr>
          <a:lstStyle/>
          <a:p>
            <a:r>
              <a:rPr lang="en-US" dirty="0"/>
              <a:t>How is the information divided in the proposal</a:t>
            </a:r>
            <a:r>
              <a:rPr lang="en-US" dirty="0" smtClean="0"/>
              <a:t>?</a:t>
            </a:r>
          </a:p>
          <a:p>
            <a:pPr lvl="1"/>
            <a:endParaRPr lang="en-US" dirty="0" smtClean="0"/>
          </a:p>
          <a:p>
            <a:pPr lvl="1"/>
            <a:r>
              <a:rPr lang="en-US" dirty="0" smtClean="0"/>
              <a:t>Title</a:t>
            </a:r>
          </a:p>
          <a:p>
            <a:pPr lvl="1"/>
            <a:r>
              <a:rPr lang="en-US" dirty="0" smtClean="0"/>
              <a:t>Abstract</a:t>
            </a:r>
            <a:endParaRPr lang="en-US" dirty="0"/>
          </a:p>
          <a:p>
            <a:pPr lvl="1"/>
            <a:r>
              <a:rPr lang="en-US" dirty="0"/>
              <a:t>Introduction</a:t>
            </a:r>
          </a:p>
          <a:p>
            <a:pPr lvl="2"/>
            <a:r>
              <a:rPr lang="en-US" dirty="0"/>
              <a:t>Research Questions</a:t>
            </a:r>
          </a:p>
          <a:p>
            <a:pPr lvl="2"/>
            <a:r>
              <a:rPr lang="en-US" dirty="0"/>
              <a:t>Conceptual Framework</a:t>
            </a:r>
          </a:p>
          <a:p>
            <a:pPr lvl="1"/>
            <a:r>
              <a:rPr lang="en-US" dirty="0"/>
              <a:t>The literature</a:t>
            </a:r>
          </a:p>
          <a:p>
            <a:pPr lvl="1"/>
            <a:r>
              <a:rPr lang="en-US" dirty="0"/>
              <a:t>Methods</a:t>
            </a:r>
          </a:p>
          <a:p>
            <a:pPr lvl="1"/>
            <a:r>
              <a:rPr lang="en-US" dirty="0"/>
              <a:t>Significance</a:t>
            </a:r>
          </a:p>
          <a:p>
            <a:pPr lvl="1"/>
            <a:r>
              <a:rPr lang="en-US" dirty="0"/>
              <a:t>Limitations and delimitations</a:t>
            </a:r>
          </a:p>
          <a:p>
            <a:pPr lvl="1"/>
            <a:r>
              <a:rPr lang="en-US" dirty="0"/>
              <a:t>Ethical Issues</a:t>
            </a:r>
          </a:p>
          <a:p>
            <a:pPr lvl="1"/>
            <a:r>
              <a:rPr lang="en-US" dirty="0"/>
              <a:t>References</a:t>
            </a:r>
          </a:p>
          <a:p>
            <a:pPr lvl="1"/>
            <a:r>
              <a:rPr lang="en-US" dirty="0"/>
              <a:t>Appendices</a:t>
            </a:r>
          </a:p>
          <a:p>
            <a:endParaRPr lang="en-US" dirty="0" smtClean="0"/>
          </a:p>
          <a:p>
            <a:r>
              <a:rPr lang="en-US" dirty="0" smtClean="0"/>
              <a:t>YOUR Final draft will be in this order. If not, marks will be taken off!</a:t>
            </a:r>
          </a:p>
          <a:p>
            <a:r>
              <a:rPr lang="en-US" dirty="0" smtClean="0"/>
              <a:t>STUDENTS: You will work on three (3) major stages before turning in your final draft:</a:t>
            </a:r>
          </a:p>
          <a:p>
            <a:pPr lvl="1"/>
            <a:r>
              <a:rPr lang="en-US" dirty="0" smtClean="0"/>
              <a:t>(1) – The literature review</a:t>
            </a:r>
          </a:p>
          <a:p>
            <a:pPr lvl="1"/>
            <a:r>
              <a:rPr lang="en-US" dirty="0" smtClean="0"/>
              <a:t>(2) – The methodology</a:t>
            </a:r>
          </a:p>
          <a:p>
            <a:pPr lvl="1"/>
            <a:r>
              <a:rPr lang="en-US" dirty="0" smtClean="0"/>
              <a:t>(3) – The expected findings/results</a:t>
            </a:r>
          </a:p>
          <a:p>
            <a:endParaRPr lang="en-US" dirty="0" smtClean="0"/>
          </a:p>
          <a:p>
            <a:r>
              <a:rPr lang="en-US" dirty="0" smtClean="0"/>
              <a:t>YOUR final draft will NOT be labeled as Stage #1, Stage #2, and</a:t>
            </a:r>
          </a:p>
          <a:p>
            <a:pPr marL="0" indent="0">
              <a:buNone/>
            </a:pPr>
            <a:r>
              <a:rPr lang="en-US" dirty="0" smtClean="0"/>
              <a:t>Stage #3.</a:t>
            </a:r>
          </a:p>
          <a:p>
            <a:pPr lvl="1"/>
            <a:r>
              <a:rPr lang="en-US" dirty="0" smtClean="0"/>
              <a:t>NO, NO, NO!  </a:t>
            </a:r>
            <a:endParaRPr lang="en-US" dirty="0"/>
          </a:p>
        </p:txBody>
      </p:sp>
      <p:pic>
        <p:nvPicPr>
          <p:cNvPr id="1026" name="Picture 2" descr="C:\Users\Kerri\Downloads\giphy (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181600"/>
            <a:ext cx="2831681" cy="1589087"/>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a:off x="2362200" y="6248400"/>
            <a:ext cx="3581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739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7"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a:xfrm>
            <a:off x="457200" y="1219200"/>
            <a:ext cx="8229600" cy="5486400"/>
          </a:xfrm>
        </p:spPr>
        <p:txBody>
          <a:bodyPr>
            <a:normAutofit fontScale="62500" lnSpcReduction="20000"/>
          </a:bodyPr>
          <a:lstStyle/>
          <a:p>
            <a:r>
              <a:rPr lang="en-US" dirty="0" smtClean="0"/>
              <a:t>Here are 5 BROAD areas to think about for your research:</a:t>
            </a:r>
          </a:p>
          <a:p>
            <a:pPr lvl="1"/>
            <a:r>
              <a:rPr lang="en-US" dirty="0" smtClean="0"/>
              <a:t>Science</a:t>
            </a:r>
          </a:p>
          <a:p>
            <a:pPr lvl="2"/>
            <a:r>
              <a:rPr lang="en-US" dirty="0" smtClean="0"/>
              <a:t>Use of petro in KSA</a:t>
            </a:r>
          </a:p>
          <a:p>
            <a:pPr lvl="3"/>
            <a:r>
              <a:rPr lang="en-US" dirty="0" smtClean="0"/>
              <a:t>Replaced with Solar power panels</a:t>
            </a:r>
          </a:p>
          <a:p>
            <a:pPr lvl="4"/>
            <a:r>
              <a:rPr lang="en-US" dirty="0" smtClean="0"/>
              <a:t>Cultural acceptance on the use of solar power</a:t>
            </a:r>
          </a:p>
          <a:p>
            <a:pPr lvl="1"/>
            <a:r>
              <a:rPr lang="en-US" dirty="0" smtClean="0"/>
              <a:t>Politics</a:t>
            </a:r>
          </a:p>
          <a:p>
            <a:pPr lvl="2"/>
            <a:r>
              <a:rPr lang="en-US" dirty="0" smtClean="0"/>
              <a:t>Law</a:t>
            </a:r>
          </a:p>
          <a:p>
            <a:pPr lvl="3"/>
            <a:r>
              <a:rPr lang="en-US" dirty="0" smtClean="0"/>
              <a:t>Policy in KSA</a:t>
            </a:r>
          </a:p>
          <a:p>
            <a:pPr lvl="4"/>
            <a:r>
              <a:rPr lang="en-US" dirty="0" smtClean="0"/>
              <a:t>Vision 2030</a:t>
            </a:r>
          </a:p>
          <a:p>
            <a:pPr lvl="1"/>
            <a:r>
              <a:rPr lang="en-US" dirty="0" smtClean="0"/>
              <a:t>Education</a:t>
            </a:r>
          </a:p>
          <a:p>
            <a:pPr lvl="2"/>
            <a:r>
              <a:rPr lang="en-US" dirty="0" smtClean="0"/>
              <a:t>Higher Education</a:t>
            </a:r>
          </a:p>
          <a:p>
            <a:pPr lvl="3"/>
            <a:r>
              <a:rPr lang="en-US" dirty="0" smtClean="0"/>
              <a:t>Universities in KSA</a:t>
            </a:r>
          </a:p>
          <a:p>
            <a:pPr lvl="4"/>
            <a:r>
              <a:rPr lang="en-US" dirty="0" smtClean="0"/>
              <a:t>Accommodations for disabled students</a:t>
            </a:r>
          </a:p>
          <a:p>
            <a:pPr lvl="1"/>
            <a:r>
              <a:rPr lang="en-US" dirty="0" smtClean="0"/>
              <a:t>Economics</a:t>
            </a:r>
          </a:p>
          <a:p>
            <a:pPr lvl="2"/>
            <a:r>
              <a:rPr lang="en-US" dirty="0" smtClean="0"/>
              <a:t>Unemployment</a:t>
            </a:r>
          </a:p>
          <a:p>
            <a:pPr lvl="3"/>
            <a:r>
              <a:rPr lang="en-US" dirty="0" smtClean="0"/>
              <a:t>Unemployment in KSA</a:t>
            </a:r>
          </a:p>
          <a:p>
            <a:pPr lvl="4"/>
            <a:r>
              <a:rPr lang="en-US" dirty="0" err="1" smtClean="0"/>
              <a:t>Saudization</a:t>
            </a:r>
            <a:r>
              <a:rPr lang="en-US" dirty="0" smtClean="0"/>
              <a:t> effort to address unemployment</a:t>
            </a:r>
          </a:p>
          <a:p>
            <a:pPr lvl="1"/>
            <a:r>
              <a:rPr lang="en-US" dirty="0" smtClean="0"/>
              <a:t>Entertainment</a:t>
            </a:r>
          </a:p>
          <a:p>
            <a:endParaRPr lang="en-US" dirty="0" smtClean="0"/>
          </a:p>
          <a:p>
            <a:r>
              <a:rPr lang="en-US" dirty="0" smtClean="0"/>
              <a:t>Find a social issue associated with one of these broad areas.</a:t>
            </a:r>
          </a:p>
          <a:p>
            <a:pPr lvl="1"/>
            <a:r>
              <a:rPr lang="en-US" dirty="0" smtClean="0"/>
              <a:t>These areas connect with each other. For example:</a:t>
            </a:r>
          </a:p>
          <a:p>
            <a:pPr lvl="2"/>
            <a:r>
              <a:rPr lang="en-US" dirty="0" smtClean="0"/>
              <a:t>Replacing petro in KSA with solar power is also connected with economics</a:t>
            </a:r>
          </a:p>
        </p:txBody>
      </p:sp>
    </p:spTree>
    <p:extLst>
      <p:ext uri="{BB962C8B-B14F-4D97-AF65-F5344CB8AC3E}">
        <p14:creationId xmlns:p14="http://schemas.microsoft.com/office/powerpoint/2010/main" val="1415169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 </a:t>
            </a:r>
            <a:endParaRPr lang="en-US" dirty="0"/>
          </a:p>
        </p:txBody>
      </p:sp>
      <p:sp>
        <p:nvSpPr>
          <p:cNvPr id="3" name="Content Placeholder 2"/>
          <p:cNvSpPr>
            <a:spLocks noGrp="1"/>
          </p:cNvSpPr>
          <p:nvPr>
            <p:ph idx="1"/>
          </p:nvPr>
        </p:nvSpPr>
        <p:spPr/>
        <p:txBody>
          <a:bodyPr>
            <a:normAutofit lnSpcReduction="10000"/>
          </a:bodyPr>
          <a:lstStyle/>
          <a:p>
            <a:r>
              <a:rPr lang="en-US" dirty="0" smtClean="0"/>
              <a:t>There is an oral presentation component to the research.</a:t>
            </a:r>
          </a:p>
          <a:p>
            <a:r>
              <a:rPr lang="en-US" dirty="0" smtClean="0"/>
              <a:t>This means that depending on the number of students in pairs/groups a presentation of 6-8 minutes will be done</a:t>
            </a:r>
          </a:p>
          <a:p>
            <a:r>
              <a:rPr lang="en-US" dirty="0" smtClean="0"/>
              <a:t>This is worth 5% of your entire grade</a:t>
            </a:r>
          </a:p>
          <a:p>
            <a:r>
              <a:rPr lang="en-US" dirty="0" smtClean="0"/>
              <a:t>When we get closer to the end of the semester, I will set up a sign up schedule and you will have the choice of a time</a:t>
            </a:r>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1773" y="5559626"/>
            <a:ext cx="2332227" cy="1267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988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lnSpcReduction="10000"/>
          </a:bodyPr>
          <a:lstStyle/>
          <a:p>
            <a:r>
              <a:rPr lang="en-US" dirty="0" smtClean="0"/>
              <a:t>Review</a:t>
            </a:r>
          </a:p>
          <a:p>
            <a:pPr marL="971550" lvl="1" indent="-514350">
              <a:buAutoNum type="arabicPeriod"/>
            </a:pPr>
            <a:r>
              <a:rPr lang="en-US" dirty="0" smtClean="0"/>
              <a:t>A Research Proposal is an essay </a:t>
            </a:r>
          </a:p>
          <a:p>
            <a:pPr marL="457200" lvl="1" indent="0">
              <a:buNone/>
            </a:pPr>
            <a:r>
              <a:rPr lang="en-US" dirty="0" smtClean="0"/>
              <a:t>[ T / F ]</a:t>
            </a:r>
          </a:p>
          <a:p>
            <a:pPr marL="457200" lvl="1" indent="0">
              <a:buNone/>
            </a:pPr>
            <a:endParaRPr lang="en-US" dirty="0"/>
          </a:p>
          <a:p>
            <a:pPr marL="457200" lvl="1" indent="0">
              <a:buNone/>
            </a:pPr>
            <a:r>
              <a:rPr lang="en-US" dirty="0" smtClean="0"/>
              <a:t>2. The Research proposal focuses on a social issue </a:t>
            </a:r>
          </a:p>
          <a:p>
            <a:pPr marL="457200" lvl="1" indent="0">
              <a:buNone/>
            </a:pPr>
            <a:r>
              <a:rPr lang="en-US" dirty="0" smtClean="0"/>
              <a:t>[ T / F ]</a:t>
            </a:r>
          </a:p>
          <a:p>
            <a:pPr marL="457200" lvl="1" indent="0">
              <a:buNone/>
            </a:pPr>
            <a:endParaRPr lang="en-US" dirty="0"/>
          </a:p>
          <a:p>
            <a:pPr marL="457200" lvl="1" indent="0">
              <a:buNone/>
            </a:pPr>
            <a:r>
              <a:rPr lang="en-US" dirty="0" smtClean="0"/>
              <a:t>3. The Research proposal will also have an oral presentation [ T / F ]  </a:t>
            </a:r>
            <a:endParaRPr lang="en-US" dirty="0"/>
          </a:p>
        </p:txBody>
      </p:sp>
    </p:spTree>
    <p:extLst>
      <p:ext uri="{BB962C8B-B14F-4D97-AF65-F5344CB8AC3E}">
        <p14:creationId xmlns:p14="http://schemas.microsoft.com/office/powerpoint/2010/main" val="32785603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Review</a:t>
            </a:r>
          </a:p>
          <a:p>
            <a:pPr marL="0" indent="0">
              <a:buNone/>
            </a:pPr>
            <a:r>
              <a:rPr lang="en-US" dirty="0" smtClean="0"/>
              <a:t>	4. What are the broad areas that students can 	do research on?</a:t>
            </a:r>
          </a:p>
          <a:p>
            <a:pPr marL="0" indent="0">
              <a:buNone/>
            </a:pPr>
            <a:r>
              <a:rPr lang="en-US" dirty="0"/>
              <a:t>	</a:t>
            </a:r>
            <a:r>
              <a:rPr lang="en-US" dirty="0" smtClean="0"/>
              <a:t>	a. Science</a:t>
            </a:r>
          </a:p>
          <a:p>
            <a:pPr marL="0" indent="0">
              <a:buNone/>
            </a:pPr>
            <a:r>
              <a:rPr lang="en-US" dirty="0"/>
              <a:t>	</a:t>
            </a:r>
            <a:r>
              <a:rPr lang="en-US" dirty="0" smtClean="0"/>
              <a:t>	b. Politics</a:t>
            </a:r>
          </a:p>
          <a:p>
            <a:pPr marL="0" indent="0">
              <a:buNone/>
            </a:pPr>
            <a:r>
              <a:rPr lang="en-US" dirty="0"/>
              <a:t>	</a:t>
            </a:r>
            <a:r>
              <a:rPr lang="en-US" dirty="0" smtClean="0"/>
              <a:t>	c. Economics</a:t>
            </a:r>
          </a:p>
          <a:p>
            <a:pPr marL="0" indent="0">
              <a:buNone/>
            </a:pPr>
            <a:r>
              <a:rPr lang="en-US" dirty="0"/>
              <a:t>	</a:t>
            </a:r>
            <a:r>
              <a:rPr lang="en-US" dirty="0" smtClean="0"/>
              <a:t>	d. Education</a:t>
            </a:r>
          </a:p>
          <a:p>
            <a:pPr marL="0" indent="0">
              <a:buNone/>
            </a:pPr>
            <a:r>
              <a:rPr lang="en-US" dirty="0"/>
              <a:t>	</a:t>
            </a:r>
            <a:r>
              <a:rPr lang="en-US" dirty="0" smtClean="0"/>
              <a:t>	e. Entertainment</a:t>
            </a:r>
          </a:p>
          <a:p>
            <a:pPr marL="0" indent="0">
              <a:buNone/>
            </a:pPr>
            <a:r>
              <a:rPr lang="en-US" dirty="0"/>
              <a:t>	</a:t>
            </a:r>
            <a:r>
              <a:rPr lang="en-US" dirty="0" smtClean="0"/>
              <a:t>	f. ALL THE ABOVE</a:t>
            </a:r>
            <a:endParaRPr lang="en-US" dirty="0"/>
          </a:p>
        </p:txBody>
      </p:sp>
    </p:spTree>
    <p:extLst>
      <p:ext uri="{BB962C8B-B14F-4D97-AF65-F5344CB8AC3E}">
        <p14:creationId xmlns:p14="http://schemas.microsoft.com/office/powerpoint/2010/main" val="29294849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Research Proposal</a:t>
            </a:r>
            <a:endParaRPr lang="en-US" dirty="0"/>
          </a:p>
        </p:txBody>
      </p:sp>
      <p:sp>
        <p:nvSpPr>
          <p:cNvPr id="3" name="Content Placeholder 2"/>
          <p:cNvSpPr>
            <a:spLocks noGrp="1"/>
          </p:cNvSpPr>
          <p:nvPr>
            <p:ph idx="1"/>
          </p:nvPr>
        </p:nvSpPr>
        <p:spPr/>
        <p:txBody>
          <a:bodyPr/>
          <a:lstStyle/>
          <a:p>
            <a:r>
              <a:rPr lang="en-US" dirty="0" smtClean="0"/>
              <a:t>Review</a:t>
            </a:r>
          </a:p>
          <a:p>
            <a:pPr marL="457200" lvl="1" indent="0">
              <a:buNone/>
            </a:pPr>
            <a:r>
              <a:rPr lang="en-US" dirty="0" smtClean="0"/>
              <a:t>5. A research proposal further breaks down the broad area chosen [ T / </a:t>
            </a:r>
            <a:r>
              <a:rPr lang="en-US" smtClean="0"/>
              <a:t>F ]</a:t>
            </a:r>
            <a:endParaRPr lang="en-US" dirty="0" smtClean="0"/>
          </a:p>
        </p:txBody>
      </p:sp>
    </p:spTree>
    <p:extLst>
      <p:ext uri="{BB962C8B-B14F-4D97-AF65-F5344CB8AC3E}">
        <p14:creationId xmlns:p14="http://schemas.microsoft.com/office/powerpoint/2010/main" val="5712861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281</TotalTime>
  <Words>1057</Words>
  <Application>Microsoft Office PowerPoint</Application>
  <PresentationFormat>On-screen Show (4:3)</PresentationFormat>
  <Paragraphs>149</Paragraphs>
  <Slides>15</Slides>
  <Notes>4</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The Research Proposal</vt:lpstr>
      <vt:lpstr>The Research Proposal</vt:lpstr>
      <vt:lpstr>The Research Proposal</vt:lpstr>
      <vt:lpstr>The Research Proposal</vt:lpstr>
      <vt:lpstr>The Research Proposal</vt:lpstr>
      <vt:lpstr>The Research Proposal </vt:lpstr>
      <vt:lpstr>The Research Proposal</vt:lpstr>
      <vt:lpstr>The Research Proposal</vt:lpstr>
      <vt:lpstr>Types of Proposals</vt:lpstr>
      <vt:lpstr>The Research Proposal</vt:lpstr>
      <vt:lpstr>The Research Proposal</vt:lpstr>
      <vt:lpstr>The Research Proposal </vt:lpstr>
      <vt:lpstr>The Research Proposal</vt:lpstr>
      <vt:lpstr>The Research Proposal</vt:lpstr>
      <vt:lpstr>The Research Proposal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Research Proposal</dc:title>
  <dc:creator>Dr.Jason Perez</dc:creator>
  <cp:lastModifiedBy>Dr.Jason Perez</cp:lastModifiedBy>
  <cp:revision>28</cp:revision>
  <dcterms:created xsi:type="dcterms:W3CDTF">2017-01-25T04:49:24Z</dcterms:created>
  <dcterms:modified xsi:type="dcterms:W3CDTF">2017-12-17T07:36:05Z</dcterms:modified>
</cp:coreProperties>
</file>